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7"/>
  </p:notesMasterIdLst>
  <p:sldIdLst>
    <p:sldId id="256" r:id="rId2"/>
    <p:sldId id="257" r:id="rId3"/>
    <p:sldId id="259" r:id="rId4"/>
    <p:sldId id="261" r:id="rId5"/>
    <p:sldId id="284" r:id="rId6"/>
    <p:sldId id="285" r:id="rId7"/>
    <p:sldId id="262" r:id="rId8"/>
    <p:sldId id="263" r:id="rId9"/>
    <p:sldId id="264" r:id="rId10"/>
    <p:sldId id="286" r:id="rId11"/>
    <p:sldId id="265" r:id="rId12"/>
    <p:sldId id="266" r:id="rId13"/>
    <p:sldId id="287" r:id="rId14"/>
    <p:sldId id="288" r:id="rId15"/>
    <p:sldId id="289" r:id="rId16"/>
    <p:sldId id="290" r:id="rId17"/>
    <p:sldId id="291" r:id="rId18"/>
    <p:sldId id="292" r:id="rId19"/>
    <p:sldId id="267" r:id="rId20"/>
    <p:sldId id="293" r:id="rId21"/>
    <p:sldId id="294" r:id="rId22"/>
    <p:sldId id="295" r:id="rId23"/>
    <p:sldId id="296" r:id="rId24"/>
    <p:sldId id="297" r:id="rId25"/>
    <p:sldId id="298" r:id="rId26"/>
  </p:sldIdLst>
  <p:sldSz cx="9144000" cy="5143500" type="screen16x9"/>
  <p:notesSz cx="6858000" cy="9144000"/>
  <p:embeddedFontLst>
    <p:embeddedFont>
      <p:font typeface="Frank Ruhl Libre Light" panose="020B0604020202020204" charset="-79"/>
      <p:regular r:id="rId28"/>
      <p:bold r:id="rId29"/>
    </p:embeddedFont>
    <p:embeddedFont>
      <p:font typeface="IBM Plex Sans Condensed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23CCDB-7AD1-4B57-935A-E844F76F2106}">
  <a:tblStyle styleId="{F123CCDB-7AD1-4B57-935A-E844F76F210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87" d="100"/>
          <a:sy n="187" d="100"/>
        </p:scale>
        <p:origin x="16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85129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5124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8254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77184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92861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47854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32324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3501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97098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5762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6304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645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65133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604500"/>
            <a:ext cx="60873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998100" y="604500"/>
            <a:ext cx="3597600" cy="393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1524459" y="1797900"/>
            <a:ext cx="0" cy="1547700"/>
          </a:xfrm>
          <a:prstGeom prst="straightConnector1">
            <a:avLst/>
          </a:prstGeom>
          <a:noFill/>
          <a:ln w="9525" cap="flat" cmpd="sng">
            <a:solidFill>
              <a:srgbClr val="D9DCE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604500"/>
            <a:ext cx="60873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1524459" y="1797900"/>
            <a:ext cx="0" cy="1547700"/>
          </a:xfrm>
          <a:prstGeom prst="straightConnector1">
            <a:avLst/>
          </a:prstGeom>
          <a:noFill/>
          <a:ln w="9525" cap="flat" cmpd="sng">
            <a:solidFill>
              <a:srgbClr val="D9DC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1991250" y="1583350"/>
            <a:ext cx="3615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991250" y="2840051"/>
            <a:ext cx="36156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rgbClr val="6B6E81"/>
              </a:buClr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0" y="604500"/>
            <a:ext cx="79281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" name="Google Shape;27;p5"/>
          <p:cNvCxnSpPr/>
          <p:nvPr/>
        </p:nvCxnSpPr>
        <p:spPr>
          <a:xfrm>
            <a:off x="1946716" y="1026000"/>
            <a:ext cx="0" cy="3091500"/>
          </a:xfrm>
          <a:prstGeom prst="straightConnector1">
            <a:avLst/>
          </a:prstGeom>
          <a:noFill/>
          <a:ln w="9525" cap="flat" cmpd="sng">
            <a:solidFill>
              <a:srgbClr val="D9DC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2191200" y="1026000"/>
            <a:ext cx="53457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◎"/>
              <a:defRPr/>
            </a:lvl1pPr>
            <a:lvl2pPr marL="914400" lvl="1" indent="-317500">
              <a:spcBef>
                <a:spcPts val="800"/>
              </a:spcBef>
              <a:spcAft>
                <a:spcPts val="0"/>
              </a:spcAft>
              <a:buSzPts val="1400"/>
              <a:buChar char="◎"/>
              <a:defRPr/>
            </a:lvl2pPr>
            <a:lvl3pPr marL="1371600" lvl="2" indent="-35560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2/3">
  <p:cSld name="TITLE_AND_BODY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0" y="604500"/>
            <a:ext cx="60873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" name="Google Shape;33;p6"/>
          <p:cNvCxnSpPr/>
          <p:nvPr/>
        </p:nvCxnSpPr>
        <p:spPr>
          <a:xfrm>
            <a:off x="1946716" y="1026000"/>
            <a:ext cx="0" cy="3091500"/>
          </a:xfrm>
          <a:prstGeom prst="straightConnector1">
            <a:avLst/>
          </a:prstGeom>
          <a:noFill/>
          <a:ln w="9525" cap="flat" cmpd="sng">
            <a:solidFill>
              <a:srgbClr val="D9DC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2191200" y="1026000"/>
            <a:ext cx="35994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◎"/>
              <a:defRPr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◎"/>
              <a:defRPr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0" y="604500"/>
            <a:ext cx="79281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7"/>
          <p:cNvCxnSpPr/>
          <p:nvPr/>
        </p:nvCxnSpPr>
        <p:spPr>
          <a:xfrm>
            <a:off x="1946716" y="1026000"/>
            <a:ext cx="0" cy="3091500"/>
          </a:xfrm>
          <a:prstGeom prst="straightConnector1">
            <a:avLst/>
          </a:prstGeom>
          <a:noFill/>
          <a:ln w="9525" cap="flat" cmpd="sng">
            <a:solidFill>
              <a:srgbClr val="D9DC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2183375" y="1026000"/>
            <a:ext cx="24672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>
              <a:spcBef>
                <a:spcPts val="800"/>
              </a:spcBef>
              <a:spcAft>
                <a:spcPts val="0"/>
              </a:spcAft>
              <a:buSzPts val="1800"/>
              <a:buChar char="◎"/>
              <a:defRPr sz="1800"/>
            </a:lvl2pPr>
            <a:lvl3pPr marL="1371600" lvl="2" indent="-34290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2"/>
          </p:nvPr>
        </p:nvSpPr>
        <p:spPr>
          <a:xfrm>
            <a:off x="5061144" y="1026000"/>
            <a:ext cx="24672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>
              <a:spcBef>
                <a:spcPts val="800"/>
              </a:spcBef>
              <a:spcAft>
                <a:spcPts val="0"/>
              </a:spcAft>
              <a:buSzPts val="1800"/>
              <a:buChar char="◎"/>
              <a:defRPr sz="1800"/>
            </a:lvl2pPr>
            <a:lvl3pPr marL="1371600" lvl="2" indent="-34290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0" y="604500"/>
            <a:ext cx="79281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" name="Google Shape;46;p8"/>
          <p:cNvCxnSpPr/>
          <p:nvPr/>
        </p:nvCxnSpPr>
        <p:spPr>
          <a:xfrm>
            <a:off x="1946716" y="1026000"/>
            <a:ext cx="0" cy="3091500"/>
          </a:xfrm>
          <a:prstGeom prst="straightConnector1">
            <a:avLst/>
          </a:prstGeom>
          <a:noFill/>
          <a:ln w="9525" cap="flat" cmpd="sng">
            <a:solidFill>
              <a:srgbClr val="D9DC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1"/>
          </p:nvPr>
        </p:nvSpPr>
        <p:spPr>
          <a:xfrm>
            <a:off x="2183375" y="1026000"/>
            <a:ext cx="16635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◎"/>
              <a:defRPr sz="1400"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◎"/>
              <a:defRPr sz="1400"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2"/>
          </p:nvPr>
        </p:nvSpPr>
        <p:spPr>
          <a:xfrm>
            <a:off x="4028447" y="1026000"/>
            <a:ext cx="16635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◎"/>
              <a:defRPr sz="1400"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◎"/>
              <a:defRPr sz="1400"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3"/>
          </p:nvPr>
        </p:nvSpPr>
        <p:spPr>
          <a:xfrm>
            <a:off x="5873519" y="1026000"/>
            <a:ext cx="16635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◎"/>
              <a:defRPr sz="1400"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◎"/>
              <a:defRPr sz="1400"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0" y="604500"/>
            <a:ext cx="79281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9"/>
          <p:cNvCxnSpPr/>
          <p:nvPr/>
        </p:nvCxnSpPr>
        <p:spPr>
          <a:xfrm>
            <a:off x="1946716" y="1026000"/>
            <a:ext cx="0" cy="3091500"/>
          </a:xfrm>
          <a:prstGeom prst="straightConnector1">
            <a:avLst/>
          </a:prstGeom>
          <a:noFill/>
          <a:ln w="9525" cap="flat" cmpd="sng">
            <a:solidFill>
              <a:srgbClr val="D9DC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1D3E7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0" y="113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2191200" y="1026000"/>
            <a:ext cx="5345700" cy="30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D9DCE6"/>
              </a:buClr>
              <a:buSzPts val="1400"/>
              <a:buFont typeface="Frank Ruhl Libre Light"/>
              <a:buChar char="◎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1pPr>
            <a:lvl2pPr marL="914400" lvl="1" indent="-3175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1400"/>
              <a:buFont typeface="Frank Ruhl Libre Light"/>
              <a:buChar char="◎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2pPr>
            <a:lvl3pPr marL="1371600" lvl="2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3pPr>
            <a:lvl4pPr marL="1828800" lvl="3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●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4pPr>
            <a:lvl5pPr marL="2286000" lvl="4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○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5pPr>
            <a:lvl6pPr marL="2743200" lvl="5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6pPr>
            <a:lvl7pPr marL="3200400" lvl="6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●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7pPr>
            <a:lvl8pPr marL="3657600" lvl="7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○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8pPr>
            <a:lvl9pPr marL="4114800" lvl="8" indent="-355600">
              <a:lnSpc>
                <a:spcPct val="114000"/>
              </a:lnSpc>
              <a:spcBef>
                <a:spcPts val="800"/>
              </a:spcBef>
              <a:spcAft>
                <a:spcPts val="80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lvl="1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lvl="2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lvl="3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lvl="4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lvl="5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lvl="6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lvl="7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lvl="8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>
            <a:spLocks noGrp="1"/>
          </p:cNvSpPr>
          <p:nvPr>
            <p:ph type="ctrTitle"/>
          </p:nvPr>
        </p:nvSpPr>
        <p:spPr>
          <a:xfrm>
            <a:off x="1998100" y="604500"/>
            <a:ext cx="3597600" cy="393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Project Summary</a:t>
            </a:r>
            <a:br>
              <a:rPr lang="en-US" altLang="zh-CN" dirty="0"/>
            </a:br>
            <a:r>
              <a:rPr lang="en-US" altLang="zh-CN" dirty="0"/>
              <a:t>April 16, 2020</a:t>
            </a:r>
            <a:endParaRPr dirty="0"/>
          </a:p>
        </p:txBody>
      </p:sp>
      <p:grpSp>
        <p:nvGrpSpPr>
          <p:cNvPr id="69" name="Google Shape;69;p12"/>
          <p:cNvGrpSpPr/>
          <p:nvPr/>
        </p:nvGrpSpPr>
        <p:grpSpPr>
          <a:xfrm>
            <a:off x="503784" y="2340319"/>
            <a:ext cx="520986" cy="462861"/>
            <a:chOff x="5292575" y="3681900"/>
            <a:chExt cx="420150" cy="373275"/>
          </a:xfrm>
        </p:grpSpPr>
        <p:sp>
          <p:nvSpPr>
            <p:cNvPr id="70" name="Google Shape;70;p12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2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2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2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ctrTitle"/>
          </p:nvPr>
        </p:nvSpPr>
        <p:spPr>
          <a:xfrm>
            <a:off x="1919532" y="2124570"/>
            <a:ext cx="3844774" cy="188265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-US" dirty="0"/>
              <a:t>Classification Method 1</a:t>
            </a:r>
            <a:br>
              <a:rPr lang="en-US" dirty="0"/>
            </a:br>
            <a:r>
              <a:rPr lang="en-US" dirty="0"/>
              <a:t>Decision tree</a:t>
            </a:r>
            <a:br>
              <a:rPr lang="en-US" dirty="0"/>
            </a:br>
            <a:br>
              <a:rPr lang="en-US" dirty="0"/>
            </a:br>
            <a:endParaRPr dirty="0"/>
          </a:p>
        </p:txBody>
      </p:sp>
      <p:sp>
        <p:nvSpPr>
          <p:cNvPr id="100" name="Google Shape;100;p15"/>
          <p:cNvSpPr txBox="1"/>
          <p:nvPr/>
        </p:nvSpPr>
        <p:spPr>
          <a:xfrm>
            <a:off x="0" y="1798400"/>
            <a:ext cx="1527600" cy="15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D9DCE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2</a:t>
            </a:r>
            <a:endParaRPr sz="6000" dirty="0">
              <a:solidFill>
                <a:srgbClr val="D9DCE6"/>
              </a:solidFill>
              <a:latin typeface="Frank Ruhl Libre Light"/>
              <a:ea typeface="Frank Ruhl Libre Light"/>
              <a:cs typeface="Frank Ruhl Libre Light"/>
              <a:sym typeface="Frank Ruhl Libre Light"/>
            </a:endParaRPr>
          </a:p>
        </p:txBody>
      </p:sp>
    </p:spTree>
    <p:extLst>
      <p:ext uri="{BB962C8B-B14F-4D97-AF65-F5344CB8AC3E}">
        <p14:creationId xmlns:p14="http://schemas.microsoft.com/office/powerpoint/2010/main" val="1463050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>
            <a:spLocks noGrp="1"/>
          </p:cNvSpPr>
          <p:nvPr>
            <p:ph type="body" idx="1"/>
          </p:nvPr>
        </p:nvSpPr>
        <p:spPr>
          <a:xfrm>
            <a:off x="2191200" y="1026000"/>
            <a:ext cx="27804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A complex idea can be conveyed with just a single still image, namely making it possible to absorb large amounts of data quickly.</a:t>
            </a:r>
            <a:endParaRPr dirty="0"/>
          </a:p>
        </p:txBody>
      </p:sp>
      <p:sp>
        <p:nvSpPr>
          <p:cNvPr id="157" name="Google Shape;157;p21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09EB2F-80FC-4AF6-90FD-68E1130A6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9125"/>
            <a:ext cx="8166847" cy="4285129"/>
          </a:xfrm>
          <a:prstGeom prst="rect">
            <a:avLst/>
          </a:prstGeom>
        </p:spPr>
      </p:pic>
      <p:sp>
        <p:nvSpPr>
          <p:cNvPr id="7" name="Google Shape;112;p17">
            <a:extLst>
              <a:ext uri="{FF2B5EF4-FFF2-40B4-BE49-F238E27FC236}">
                <a16:creationId xmlns:a16="http://schemas.microsoft.com/office/drawing/2014/main" id="{2F39F021-B916-4D1D-BAC8-D13DE29372E0}"/>
              </a:ext>
            </a:extLst>
          </p:cNvPr>
          <p:cNvSpPr txBox="1">
            <a:spLocks/>
          </p:cNvSpPr>
          <p:nvPr/>
        </p:nvSpPr>
        <p:spPr>
          <a:xfrm>
            <a:off x="311859" y="818630"/>
            <a:ext cx="7317106" cy="3895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D9DCE6"/>
              </a:buClr>
              <a:buSzPts val="1400"/>
              <a:buFont typeface="Frank Ruhl Libre Light"/>
              <a:buChar char="◎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1pPr>
            <a:lvl2pPr marL="914400" marR="0" lvl="1" indent="-3175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1400"/>
              <a:buFont typeface="Frank Ruhl Libre Light"/>
              <a:buChar char="◎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2pPr>
            <a:lvl3pPr marL="1371600" marR="0" lvl="2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3pPr>
            <a:lvl4pPr marL="1828800" marR="0" lvl="3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●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4pPr>
            <a:lvl5pPr marL="2286000" marR="0" lvl="4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○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5pPr>
            <a:lvl6pPr marL="2743200" marR="0" lvl="5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6pPr>
            <a:lvl7pPr marL="3200400" marR="0" lvl="6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●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7pPr>
            <a:lvl8pPr marL="3657600" marR="0" lvl="7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○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8pPr>
            <a:lvl9pPr marL="4114800" marR="0" lvl="8" indent="-355600" algn="l" rtl="0">
              <a:lnSpc>
                <a:spcPct val="114000"/>
              </a:lnSpc>
              <a:spcBef>
                <a:spcPts val="800"/>
              </a:spcBef>
              <a:spcAft>
                <a:spcPts val="80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9pPr>
          </a:lstStyle>
          <a:p>
            <a:r>
              <a:rPr lang="en-US" sz="1400" dirty="0">
                <a:solidFill>
                  <a:schemeClr val="bg2"/>
                </a:solidFill>
              </a:rPr>
              <a:t>When running the decision tree, I set the threshold to be 0.5. Therefore, if a Approval% &gt; 0.5, then it belongs to Class 1. Otherwise, it belongs to Class 0.</a:t>
            </a:r>
          </a:p>
          <a:p>
            <a:endParaRPr lang="en-US" sz="1400" dirty="0"/>
          </a:p>
          <a:p>
            <a:r>
              <a:rPr lang="en-US" sz="1400" dirty="0">
                <a:solidFill>
                  <a:schemeClr val="bg2"/>
                </a:solidFill>
              </a:rPr>
              <a:t>You can change to any threshold (between 0 and 1) as you wish by modifying the code in Block 7, threshold = 0.5</a:t>
            </a:r>
          </a:p>
          <a:p>
            <a:endParaRPr lang="en-US" sz="1400" dirty="0">
              <a:solidFill>
                <a:schemeClr val="bg2"/>
              </a:solidFill>
            </a:endParaRPr>
          </a:p>
          <a:p>
            <a:r>
              <a:rPr lang="en-US" altLang="zh-CN" sz="1400" dirty="0">
                <a:solidFill>
                  <a:schemeClr val="bg2"/>
                </a:solidFill>
              </a:rPr>
              <a:t>The decision tree model used “bin” and “</a:t>
            </a:r>
            <a:r>
              <a:rPr lang="en-US" altLang="zh-CN" sz="1400" dirty="0" err="1">
                <a:solidFill>
                  <a:schemeClr val="bg2"/>
                </a:solidFill>
              </a:rPr>
              <a:t>retry_indicator</a:t>
            </a:r>
            <a:r>
              <a:rPr lang="en-US" altLang="zh-CN" sz="1400" dirty="0">
                <a:solidFill>
                  <a:schemeClr val="bg2"/>
                </a:solidFill>
              </a:rPr>
              <a:t>” as feature columns X and “</a:t>
            </a:r>
            <a:r>
              <a:rPr lang="en-US" altLang="zh-CN" sz="1400" dirty="0" err="1">
                <a:solidFill>
                  <a:schemeClr val="bg2"/>
                </a:solidFill>
              </a:rPr>
              <a:t>Approval_indicator</a:t>
            </a:r>
            <a:r>
              <a:rPr lang="en-US" altLang="zh-CN" sz="1400" dirty="0">
                <a:solidFill>
                  <a:schemeClr val="bg2"/>
                </a:solidFill>
              </a:rPr>
              <a:t>” as response Y.</a:t>
            </a:r>
          </a:p>
          <a:p>
            <a:endParaRPr lang="en-US" altLang="zh-CN" sz="1400" dirty="0">
              <a:solidFill>
                <a:schemeClr val="bg2"/>
              </a:solidFill>
            </a:endParaRPr>
          </a:p>
          <a:p>
            <a:r>
              <a:rPr lang="en-US" altLang="zh-CN" sz="1400" dirty="0">
                <a:solidFill>
                  <a:schemeClr val="bg2"/>
                </a:solidFill>
              </a:rPr>
              <a:t>I randomly selected 50% of the data as Training Set and 50% of the data as Testing set by the command :</a:t>
            </a:r>
            <a:br>
              <a:rPr lang="en-US" altLang="zh-CN" sz="1400" dirty="0">
                <a:solidFill>
                  <a:schemeClr val="bg2"/>
                </a:solidFill>
              </a:rPr>
            </a:br>
            <a:r>
              <a:rPr lang="en-US" altLang="zh-CN" sz="1400" dirty="0">
                <a:solidFill>
                  <a:schemeClr val="bg2"/>
                </a:solidFill>
              </a:rPr>
              <a:t>	</a:t>
            </a:r>
            <a:r>
              <a:rPr lang="en-US" altLang="zh-CN" sz="1100" dirty="0" err="1">
                <a:solidFill>
                  <a:schemeClr val="bg2"/>
                </a:solidFill>
              </a:rPr>
              <a:t>X_train</a:t>
            </a:r>
            <a:r>
              <a:rPr lang="en-US" altLang="zh-CN" sz="1100" dirty="0">
                <a:solidFill>
                  <a:schemeClr val="bg2"/>
                </a:solidFill>
              </a:rPr>
              <a:t>, </a:t>
            </a:r>
            <a:r>
              <a:rPr lang="en-US" altLang="zh-CN" sz="1100" dirty="0" err="1">
                <a:solidFill>
                  <a:schemeClr val="bg2"/>
                </a:solidFill>
              </a:rPr>
              <a:t>X_test</a:t>
            </a:r>
            <a:r>
              <a:rPr lang="en-US" altLang="zh-CN" sz="1100" dirty="0">
                <a:solidFill>
                  <a:schemeClr val="bg2"/>
                </a:solidFill>
              </a:rPr>
              <a:t>, </a:t>
            </a:r>
            <a:r>
              <a:rPr lang="en-US" altLang="zh-CN" sz="1100" dirty="0" err="1">
                <a:solidFill>
                  <a:schemeClr val="bg2"/>
                </a:solidFill>
              </a:rPr>
              <a:t>Y_train</a:t>
            </a:r>
            <a:r>
              <a:rPr lang="en-US" altLang="zh-CN" sz="1100" dirty="0">
                <a:solidFill>
                  <a:schemeClr val="bg2"/>
                </a:solidFill>
              </a:rPr>
              <a:t>, </a:t>
            </a:r>
            <a:r>
              <a:rPr lang="en-US" altLang="zh-CN" sz="1100" dirty="0" err="1">
                <a:solidFill>
                  <a:schemeClr val="bg2"/>
                </a:solidFill>
              </a:rPr>
              <a:t>Y_test</a:t>
            </a:r>
            <a:r>
              <a:rPr lang="en-US" altLang="zh-CN" sz="1100" dirty="0">
                <a:solidFill>
                  <a:schemeClr val="bg2"/>
                </a:solidFill>
              </a:rPr>
              <a:t> = </a:t>
            </a:r>
            <a:r>
              <a:rPr lang="en-US" altLang="zh-CN" sz="1100" dirty="0" err="1">
                <a:solidFill>
                  <a:schemeClr val="bg2"/>
                </a:solidFill>
              </a:rPr>
              <a:t>train_test_split</a:t>
            </a:r>
            <a:r>
              <a:rPr lang="en-US" altLang="zh-CN" sz="1100" dirty="0">
                <a:solidFill>
                  <a:schemeClr val="bg2"/>
                </a:solidFill>
              </a:rPr>
              <a:t>(X, Y, </a:t>
            </a:r>
            <a:r>
              <a:rPr lang="en-US" altLang="zh-CN" sz="1100" dirty="0" err="1">
                <a:solidFill>
                  <a:schemeClr val="bg2"/>
                </a:solidFill>
              </a:rPr>
              <a:t>test_size</a:t>
            </a:r>
            <a:r>
              <a:rPr lang="en-US" altLang="zh-CN" sz="1100" dirty="0">
                <a:solidFill>
                  <a:schemeClr val="bg2"/>
                </a:solidFill>
              </a:rPr>
              <a:t> = 0.5, </a:t>
            </a:r>
            <a:r>
              <a:rPr lang="en-US" altLang="zh-CN" sz="1100" dirty="0" err="1">
                <a:solidFill>
                  <a:schemeClr val="bg2"/>
                </a:solidFill>
              </a:rPr>
              <a:t>random_state</a:t>
            </a:r>
            <a:r>
              <a:rPr lang="en-US" altLang="zh-CN" sz="1100" dirty="0">
                <a:solidFill>
                  <a:schemeClr val="bg2"/>
                </a:solidFill>
              </a:rPr>
              <a:t> = None)</a:t>
            </a:r>
          </a:p>
          <a:p>
            <a:endParaRPr lang="en-US" altLang="zh-CN" sz="1100" dirty="0">
              <a:solidFill>
                <a:schemeClr val="bg2"/>
              </a:solidFill>
            </a:endParaRPr>
          </a:p>
          <a:p>
            <a:r>
              <a:rPr lang="en-US" altLang="zh-CN" sz="1400" dirty="0">
                <a:solidFill>
                  <a:schemeClr val="bg2"/>
                </a:solidFill>
              </a:rPr>
              <a:t>Since the Full Decision Tree is too large with many layers and very likely to overfit the data, so I pruned the tree to only 5 layers in order to show it here.</a:t>
            </a:r>
          </a:p>
          <a:p>
            <a:endParaRPr lang="en-US" altLang="zh-CN" sz="1400" dirty="0">
              <a:solidFill>
                <a:schemeClr val="bg2"/>
              </a:solidFill>
            </a:endParaRPr>
          </a:p>
          <a:p>
            <a:endParaRPr lang="en-US" altLang="zh-CN" sz="14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t="6016" b="6016"/>
          <a:stretch/>
        </p:blipFill>
        <p:spPr>
          <a:xfrm>
            <a:off x="605400" y="605475"/>
            <a:ext cx="7933200" cy="3925500"/>
          </a:xfrm>
          <a:prstGeom prst="rect">
            <a:avLst/>
          </a:prstGeom>
          <a:noFill/>
          <a:ln>
            <a:noFill/>
          </a:ln>
          <a:effectLst>
            <a:outerShdw blurRad="285750" dist="9525" algn="bl" rotWithShape="0">
              <a:srgbClr val="010E1B">
                <a:alpha val="50000"/>
              </a:srgbClr>
            </a:outerShdw>
          </a:effectLst>
        </p:spPr>
      </p:pic>
      <p:sp>
        <p:nvSpPr>
          <p:cNvPr id="164" name="Google Shape;164;p22"/>
          <p:cNvSpPr txBox="1">
            <a:spLocks noGrp="1"/>
          </p:cNvSpPr>
          <p:nvPr>
            <p:ph type="title" idx="4294967295"/>
          </p:nvPr>
        </p:nvSpPr>
        <p:spPr>
          <a:xfrm>
            <a:off x="605325" y="899150"/>
            <a:ext cx="7933200" cy="54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WANT BIG IMPACT?</a:t>
            </a:r>
            <a:endParaRPr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 BIG IMAGE.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7695C6-40C3-4D75-ABA8-1FB634B7F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50" y="597181"/>
            <a:ext cx="7933200" cy="3984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D4269E-297A-4799-8B75-B97E590941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942" y="2367716"/>
            <a:ext cx="7366792" cy="20581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F61ECE-B238-4DD6-BEDF-1AB849FF72D1}"/>
              </a:ext>
            </a:extLst>
          </p:cNvPr>
          <p:cNvSpPr txBox="1"/>
          <p:nvPr/>
        </p:nvSpPr>
        <p:spPr>
          <a:xfrm>
            <a:off x="879181" y="956953"/>
            <a:ext cx="39617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Blue Box = Class 1 and Orange Box = Class 0</a:t>
            </a:r>
          </a:p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The data is (almost) nicely separated</a:t>
            </a:r>
          </a:p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Let’s Zoom in to the first layer.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t="6016" b="6016"/>
          <a:stretch/>
        </p:blipFill>
        <p:spPr>
          <a:xfrm>
            <a:off x="605400" y="605475"/>
            <a:ext cx="7933200" cy="3925500"/>
          </a:xfrm>
          <a:prstGeom prst="rect">
            <a:avLst/>
          </a:prstGeom>
          <a:noFill/>
          <a:ln>
            <a:noFill/>
          </a:ln>
          <a:effectLst>
            <a:outerShdw blurRad="285750" dist="9525" algn="bl" rotWithShape="0">
              <a:srgbClr val="010E1B">
                <a:alpha val="50000"/>
              </a:srgbClr>
            </a:outerShdw>
          </a:effectLst>
        </p:spPr>
      </p:pic>
      <p:sp>
        <p:nvSpPr>
          <p:cNvPr id="164" name="Google Shape;164;p22"/>
          <p:cNvSpPr txBox="1">
            <a:spLocks noGrp="1"/>
          </p:cNvSpPr>
          <p:nvPr>
            <p:ph type="title" idx="4294967295"/>
          </p:nvPr>
        </p:nvSpPr>
        <p:spPr>
          <a:xfrm>
            <a:off x="605325" y="899150"/>
            <a:ext cx="7933200" cy="54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WANT BIG IMPACT?</a:t>
            </a:r>
            <a:endParaRPr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 BIG IMAGE.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7695C6-40C3-4D75-ABA8-1FB634B7F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50" y="597181"/>
            <a:ext cx="7933200" cy="39843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F61ECE-B238-4DD6-BEDF-1AB849FF72D1}"/>
              </a:ext>
            </a:extLst>
          </p:cNvPr>
          <p:cNvSpPr txBox="1"/>
          <p:nvPr/>
        </p:nvSpPr>
        <p:spPr>
          <a:xfrm>
            <a:off x="879181" y="956953"/>
            <a:ext cx="3961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First Layer of the Plot: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ED4715-CAA3-4D28-8AA5-1E2FD489A4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7411" y="1234424"/>
            <a:ext cx="5016874" cy="2667602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883DA84-6DC3-49F9-BCBA-3B7FFECC92F7}"/>
              </a:ext>
            </a:extLst>
          </p:cNvPr>
          <p:cNvSpPr/>
          <p:nvPr/>
        </p:nvSpPr>
        <p:spPr>
          <a:xfrm>
            <a:off x="3263154" y="2196353"/>
            <a:ext cx="1084729" cy="26894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78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t="6016" b="6016"/>
          <a:stretch/>
        </p:blipFill>
        <p:spPr>
          <a:xfrm>
            <a:off x="605400" y="605475"/>
            <a:ext cx="7933200" cy="3925500"/>
          </a:xfrm>
          <a:prstGeom prst="rect">
            <a:avLst/>
          </a:prstGeom>
          <a:noFill/>
          <a:ln>
            <a:noFill/>
          </a:ln>
          <a:effectLst>
            <a:outerShdw blurRad="285750" dist="9525" algn="bl" rotWithShape="0">
              <a:srgbClr val="010E1B">
                <a:alpha val="50000"/>
              </a:srgbClr>
            </a:outerShdw>
          </a:effectLst>
        </p:spPr>
      </p:pic>
      <p:sp>
        <p:nvSpPr>
          <p:cNvPr id="164" name="Google Shape;164;p22"/>
          <p:cNvSpPr txBox="1">
            <a:spLocks noGrp="1"/>
          </p:cNvSpPr>
          <p:nvPr>
            <p:ph type="title" idx="4294967295"/>
          </p:nvPr>
        </p:nvSpPr>
        <p:spPr>
          <a:xfrm>
            <a:off x="605325" y="899150"/>
            <a:ext cx="7933200" cy="54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WANT BIG IMPACT?</a:t>
            </a:r>
            <a:endParaRPr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 BIG IMAGE.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7695C6-40C3-4D75-ABA8-1FB634B7F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50" y="597181"/>
            <a:ext cx="7933200" cy="39843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F61ECE-B238-4DD6-BEDF-1AB849FF72D1}"/>
              </a:ext>
            </a:extLst>
          </p:cNvPr>
          <p:cNvSpPr txBox="1"/>
          <p:nvPr/>
        </p:nvSpPr>
        <p:spPr>
          <a:xfrm>
            <a:off x="1365437" y="835304"/>
            <a:ext cx="3961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Accuracy of the 5-layer Pruned Tree: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FDB077-5DF4-4CFA-8CE7-7F43DABEA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7915" y="1095060"/>
            <a:ext cx="5028170" cy="8164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62A407-4DB7-4CCA-9332-FAA20BD8F77D}"/>
              </a:ext>
            </a:extLst>
          </p:cNvPr>
          <p:cNvSpPr txBox="1"/>
          <p:nvPr/>
        </p:nvSpPr>
        <p:spPr>
          <a:xfrm>
            <a:off x="1365437" y="1865115"/>
            <a:ext cx="3961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ROC curve and AUROC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D7AA6D-26E8-4F64-8CA9-5BFD472BBE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4390" y="2139324"/>
            <a:ext cx="5394920" cy="241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8341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t="6016" b="6016"/>
          <a:stretch/>
        </p:blipFill>
        <p:spPr>
          <a:xfrm>
            <a:off x="605400" y="605475"/>
            <a:ext cx="7933200" cy="3925500"/>
          </a:xfrm>
          <a:prstGeom prst="rect">
            <a:avLst/>
          </a:prstGeom>
          <a:noFill/>
          <a:ln>
            <a:noFill/>
          </a:ln>
          <a:effectLst>
            <a:outerShdw blurRad="285750" dist="9525" algn="bl" rotWithShape="0">
              <a:srgbClr val="010E1B">
                <a:alpha val="50000"/>
              </a:srgbClr>
            </a:outerShdw>
          </a:effectLst>
        </p:spPr>
      </p:pic>
      <p:sp>
        <p:nvSpPr>
          <p:cNvPr id="164" name="Google Shape;164;p22"/>
          <p:cNvSpPr txBox="1">
            <a:spLocks noGrp="1"/>
          </p:cNvSpPr>
          <p:nvPr>
            <p:ph type="title" idx="4294967295"/>
          </p:nvPr>
        </p:nvSpPr>
        <p:spPr>
          <a:xfrm>
            <a:off x="605325" y="899150"/>
            <a:ext cx="7933200" cy="54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WANT BIG IMPACT?</a:t>
            </a:r>
            <a:endParaRPr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 BIG IMAGE.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7695C6-40C3-4D75-ABA8-1FB634B7F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50" y="597181"/>
            <a:ext cx="7933200" cy="39843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62A407-4DB7-4CCA-9332-FAA20BD8F77D}"/>
              </a:ext>
            </a:extLst>
          </p:cNvPr>
          <p:cNvSpPr txBox="1"/>
          <p:nvPr/>
        </p:nvSpPr>
        <p:spPr>
          <a:xfrm>
            <a:off x="1248896" y="899150"/>
            <a:ext cx="3961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ROC curve For Class = 1 Only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9B334F-D37C-4F3B-B4CE-8A7B96A0C7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2718" y="1206927"/>
            <a:ext cx="4198563" cy="322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428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>
            <a:spLocks noGrp="1"/>
          </p:cNvSpPr>
          <p:nvPr>
            <p:ph type="ctrTitle" idx="4294967295"/>
          </p:nvPr>
        </p:nvSpPr>
        <p:spPr>
          <a:xfrm>
            <a:off x="685800" y="605900"/>
            <a:ext cx="5288100" cy="894900"/>
          </a:xfrm>
          <a:prstGeom prst="rect">
            <a:avLst/>
          </a:prstGeom>
          <a:effectLst>
            <a:outerShdw blurRad="171450" dist="9525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FDF6DA"/>
                </a:solidFill>
              </a:rPr>
              <a:t>Conclusion:</a:t>
            </a:r>
            <a:endParaRPr sz="6000" dirty="0">
              <a:solidFill>
                <a:srgbClr val="FDF6DA"/>
              </a:solidFill>
            </a:endParaRPr>
          </a:p>
        </p:txBody>
      </p:sp>
      <p:sp>
        <p:nvSpPr>
          <p:cNvPr id="235" name="Google Shape;235;p27"/>
          <p:cNvSpPr txBox="1">
            <a:spLocks noGrp="1"/>
          </p:cNvSpPr>
          <p:nvPr>
            <p:ph type="ctrTitle" idx="4294967295"/>
          </p:nvPr>
        </p:nvSpPr>
        <p:spPr>
          <a:xfrm>
            <a:off x="685800" y="1595717"/>
            <a:ext cx="8238565" cy="2205318"/>
          </a:xfrm>
          <a:prstGeom prst="rect">
            <a:avLst/>
          </a:prstGeom>
          <a:effectLst>
            <a:outerShdw blurRad="171450" dist="9525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4000" dirty="0">
                <a:solidFill>
                  <a:srgbClr val="FDF6DA"/>
                </a:solidFill>
              </a:rPr>
              <a:t>A simple decision tree with 5 layers can achieve about 81% accuracy.</a:t>
            </a:r>
            <a:r>
              <a:rPr lang="en-US" sz="1050" dirty="0"/>
              <a:t>.</a:t>
            </a:r>
          </a:p>
        </p:txBody>
      </p:sp>
      <p:sp>
        <p:nvSpPr>
          <p:cNvPr id="237" name="Google Shape;237;p27"/>
          <p:cNvSpPr txBox="1">
            <a:spLocks noGrp="1"/>
          </p:cNvSpPr>
          <p:nvPr>
            <p:ph type="subTitle" idx="4294967295"/>
          </p:nvPr>
        </p:nvSpPr>
        <p:spPr>
          <a:xfrm>
            <a:off x="685800" y="3123802"/>
            <a:ext cx="52881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solidFill>
                  <a:srgbClr val="FFFFFF"/>
                </a:solidFill>
              </a:rPr>
              <a:t>Next, lets try to find a even better model.</a:t>
            </a:r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239" name="Google Shape;239;p27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4953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t="6016" b="6016"/>
          <a:stretch/>
        </p:blipFill>
        <p:spPr>
          <a:xfrm>
            <a:off x="605400" y="605475"/>
            <a:ext cx="7933200" cy="3925500"/>
          </a:xfrm>
          <a:prstGeom prst="rect">
            <a:avLst/>
          </a:prstGeom>
          <a:noFill/>
          <a:ln>
            <a:noFill/>
          </a:ln>
          <a:effectLst>
            <a:outerShdw blurRad="285750" dist="9525" algn="bl" rotWithShape="0">
              <a:srgbClr val="010E1B">
                <a:alpha val="50000"/>
              </a:srgbClr>
            </a:outerShdw>
          </a:effectLst>
        </p:spPr>
      </p:pic>
      <p:sp>
        <p:nvSpPr>
          <p:cNvPr id="164" name="Google Shape;164;p22"/>
          <p:cNvSpPr txBox="1">
            <a:spLocks noGrp="1"/>
          </p:cNvSpPr>
          <p:nvPr>
            <p:ph type="title" idx="4294967295"/>
          </p:nvPr>
        </p:nvSpPr>
        <p:spPr>
          <a:xfrm>
            <a:off x="605325" y="899150"/>
            <a:ext cx="7933200" cy="54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WANT BIG IMPACT?</a:t>
            </a:r>
            <a:endParaRPr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 BIG IMAGE.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7695C6-40C3-4D75-ABA8-1FB634B7F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50" y="597181"/>
            <a:ext cx="7933200" cy="39843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62A407-4DB7-4CCA-9332-FAA20BD8F77D}"/>
              </a:ext>
            </a:extLst>
          </p:cNvPr>
          <p:cNvSpPr txBox="1"/>
          <p:nvPr/>
        </p:nvSpPr>
        <p:spPr>
          <a:xfrm>
            <a:off x="1201423" y="2214054"/>
            <a:ext cx="674085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As shown in previous page, I only did a 5-layer Decision Tree in order to make it simpler to understand, but it is possible that a tree with more layers will achieve even higher accuracy. </a:t>
            </a:r>
          </a:p>
          <a:p>
            <a:endParaRPr lang="en-US" dirty="0">
              <a:solidFill>
                <a:schemeClr val="bg2"/>
              </a:solidFill>
              <a:latin typeface="Frank Ruhl Libre Light"/>
              <a:cs typeface="Frank Ruhl Libre Light"/>
              <a:sym typeface="Frank Ruhl Libre Light"/>
            </a:endParaRPr>
          </a:p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Here I looped through trees with 1 to 100 layers, and I calculated the accuracy for each tree. Finally, I output the one with the most accurate one and plot a graph to prevent overfitting.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B277B-E2AD-4FA8-ABC5-8BDA7974F2D9}"/>
              </a:ext>
            </a:extLst>
          </p:cNvPr>
          <p:cNvSpPr txBox="1"/>
          <p:nvPr/>
        </p:nvSpPr>
        <p:spPr>
          <a:xfrm>
            <a:off x="1201423" y="1388067"/>
            <a:ext cx="67408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By Bias-Variance trade off, we know that if a model is overfitting the data, it is more likely to get a high accuracy on training set, but low accuracy on testing set.</a:t>
            </a:r>
          </a:p>
        </p:txBody>
      </p:sp>
    </p:spTree>
    <p:extLst>
      <p:ext uri="{BB962C8B-B14F-4D97-AF65-F5344CB8AC3E}">
        <p14:creationId xmlns:p14="http://schemas.microsoft.com/office/powerpoint/2010/main" val="1771018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t="6016" b="6016"/>
          <a:stretch/>
        </p:blipFill>
        <p:spPr>
          <a:xfrm>
            <a:off x="605400" y="605475"/>
            <a:ext cx="7933200" cy="3925500"/>
          </a:xfrm>
          <a:prstGeom prst="rect">
            <a:avLst/>
          </a:prstGeom>
          <a:noFill/>
          <a:ln>
            <a:noFill/>
          </a:ln>
          <a:effectLst>
            <a:outerShdw blurRad="285750" dist="9525" algn="bl" rotWithShape="0">
              <a:srgbClr val="010E1B">
                <a:alpha val="50000"/>
              </a:srgbClr>
            </a:outerShdw>
          </a:effectLst>
        </p:spPr>
      </p:pic>
      <p:sp>
        <p:nvSpPr>
          <p:cNvPr id="164" name="Google Shape;164;p22"/>
          <p:cNvSpPr txBox="1">
            <a:spLocks noGrp="1"/>
          </p:cNvSpPr>
          <p:nvPr>
            <p:ph type="title" idx="4294967295"/>
          </p:nvPr>
        </p:nvSpPr>
        <p:spPr>
          <a:xfrm>
            <a:off x="605325" y="899150"/>
            <a:ext cx="7933200" cy="54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WANT BIG IMPACT?</a:t>
            </a:r>
            <a:endParaRPr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 BIG IMAGE.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7695C6-40C3-4D75-ABA8-1FB634B7F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50" y="597181"/>
            <a:ext cx="7933200" cy="39843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5BE947-6F03-4CAE-AD57-480CD53D79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2726581" y="741109"/>
            <a:ext cx="4183721" cy="3696486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511EFCB-2DA2-4217-B214-73D13DBBFA00}"/>
              </a:ext>
            </a:extLst>
          </p:cNvPr>
          <p:cNvCxnSpPr/>
          <p:nvPr/>
        </p:nvCxnSpPr>
        <p:spPr>
          <a:xfrm flipH="1">
            <a:off x="3487271" y="2589352"/>
            <a:ext cx="277905" cy="2434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Arc 6">
            <a:extLst>
              <a:ext uri="{FF2B5EF4-FFF2-40B4-BE49-F238E27FC236}">
                <a16:creationId xmlns:a16="http://schemas.microsoft.com/office/drawing/2014/main" id="{C1EF0A16-1B50-4D0E-A5A3-CE4DC7655684}"/>
              </a:ext>
            </a:extLst>
          </p:cNvPr>
          <p:cNvSpPr/>
          <p:nvPr/>
        </p:nvSpPr>
        <p:spPr>
          <a:xfrm rot="10800000">
            <a:off x="3549874" y="3001746"/>
            <a:ext cx="1676400" cy="224118"/>
          </a:xfrm>
          <a:prstGeom prst="arc">
            <a:avLst>
              <a:gd name="adj1" fmla="val 11040246"/>
              <a:gd name="adj2" fmla="val 0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2E4897CF-5892-44F1-9928-FE6A8F150B31}"/>
              </a:ext>
            </a:extLst>
          </p:cNvPr>
          <p:cNvCxnSpPr/>
          <p:nvPr/>
        </p:nvCxnSpPr>
        <p:spPr>
          <a:xfrm>
            <a:off x="4388074" y="3225865"/>
            <a:ext cx="1035573" cy="413806"/>
          </a:xfrm>
          <a:prstGeom prst="curvedConnector3">
            <a:avLst>
              <a:gd name="adj1" fmla="val -20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3BD0C6D-9C62-49A4-B369-0DC03C89B96A}"/>
              </a:ext>
            </a:extLst>
          </p:cNvPr>
          <p:cNvSpPr txBox="1"/>
          <p:nvPr/>
        </p:nvSpPr>
        <p:spPr>
          <a:xfrm>
            <a:off x="5451684" y="3334719"/>
            <a:ext cx="22621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The testing data accuracy is decreasing in this region =&gt; overfitting</a:t>
            </a:r>
          </a:p>
        </p:txBody>
      </p:sp>
    </p:spTree>
    <p:extLst>
      <p:ext uri="{BB962C8B-B14F-4D97-AF65-F5344CB8AC3E}">
        <p14:creationId xmlns:p14="http://schemas.microsoft.com/office/powerpoint/2010/main" val="40760573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F9DDBB-887A-4E7A-B251-7903C6EFB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300" y="2241176"/>
            <a:ext cx="1341900" cy="1876324"/>
          </a:xfrm>
        </p:spPr>
        <p:txBody>
          <a:bodyPr/>
          <a:lstStyle/>
          <a:p>
            <a:r>
              <a:rPr lang="en-US" dirty="0"/>
              <a:t>Comment: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6AB12E-DEC9-4BF2-98F7-6395CD8D6579}"/>
              </a:ext>
            </a:extLst>
          </p:cNvPr>
          <p:cNvSpPr txBox="1"/>
          <p:nvPr/>
        </p:nvSpPr>
        <p:spPr>
          <a:xfrm>
            <a:off x="1937519" y="1986974"/>
            <a:ext cx="608589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I implemented the Decision Tree plot using </a:t>
            </a:r>
            <a:r>
              <a:rPr lang="en-US" dirty="0" err="1">
                <a:solidFill>
                  <a:schemeClr val="bg2"/>
                </a:solidFill>
              </a:rPr>
              <a:t>sklearn</a:t>
            </a:r>
            <a:r>
              <a:rPr lang="en-US" dirty="0">
                <a:solidFill>
                  <a:schemeClr val="bg2"/>
                </a:solidFill>
              </a:rPr>
              <a:t> python package, with default criteria “Gini-Index”. Other options like “entropy” also work by changing: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sz="1200" dirty="0">
                <a:solidFill>
                  <a:schemeClr val="bg2"/>
                </a:solidFill>
              </a:rPr>
              <a:t>         </a:t>
            </a:r>
            <a:r>
              <a:rPr lang="en-US" sz="1200" dirty="0" err="1">
                <a:solidFill>
                  <a:schemeClr val="bg2"/>
                </a:solidFill>
              </a:rPr>
              <a:t>clf</a:t>
            </a:r>
            <a:r>
              <a:rPr lang="en-US" sz="1200" dirty="0">
                <a:solidFill>
                  <a:schemeClr val="bg2"/>
                </a:solidFill>
              </a:rPr>
              <a:t> = </a:t>
            </a:r>
            <a:r>
              <a:rPr lang="en-US" sz="1200" dirty="0" err="1">
                <a:solidFill>
                  <a:schemeClr val="bg2"/>
                </a:solidFill>
              </a:rPr>
              <a:t>tree.DecisionTreeClassifier</a:t>
            </a:r>
            <a:r>
              <a:rPr lang="en-US" sz="1200" dirty="0">
                <a:solidFill>
                  <a:schemeClr val="bg2"/>
                </a:solidFill>
              </a:rPr>
              <a:t>(</a:t>
            </a:r>
            <a:r>
              <a:rPr lang="en-US" sz="1200" b="1" dirty="0">
                <a:solidFill>
                  <a:schemeClr val="bg2"/>
                </a:solidFill>
              </a:rPr>
              <a:t>criterion="entropy", </a:t>
            </a:r>
            <a:r>
              <a:rPr lang="en-US" sz="1200" dirty="0" err="1">
                <a:solidFill>
                  <a:schemeClr val="bg2"/>
                </a:solidFill>
              </a:rPr>
              <a:t>max_depth</a:t>
            </a:r>
            <a:r>
              <a:rPr lang="en-US" sz="1200" dirty="0">
                <a:solidFill>
                  <a:schemeClr val="bg2"/>
                </a:solidFill>
              </a:rPr>
              <a:t> = depth)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Background</a:t>
            </a:r>
            <a:endParaRPr dirty="0"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1"/>
          </p:nvPr>
        </p:nvSpPr>
        <p:spPr>
          <a:xfrm>
            <a:off x="2183374" y="1026000"/>
            <a:ext cx="5438329" cy="319863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Dataset used: 2016-Brand 1 &amp;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rgbClr val="6B6E8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After understanding information about each feature, I decided to use “bin”, “retry indicator” (# of retry) to model the respond variable “Approval%”.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rgbClr val="6B6E8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So, most of my models I built are in the form: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	</a:t>
            </a:r>
            <a:r>
              <a:rPr lang="en-US" b="1" dirty="0">
                <a:solidFill>
                  <a:srgbClr val="6B6E81"/>
                </a:solidFill>
              </a:rPr>
              <a:t>Approv</a:t>
            </a:r>
            <a:r>
              <a:rPr lang="en-US" b="1" dirty="0"/>
              <a:t>al% ~ bin + </a:t>
            </a:r>
            <a:r>
              <a:rPr lang="en-US" b="1" dirty="0" err="1"/>
              <a:t>retry_indicator</a:t>
            </a: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All in all, we want to classify Approval with bin + retry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rgbClr val="6B6E8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6B6E81"/>
              </a:solidFill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ctrTitle"/>
          </p:nvPr>
        </p:nvSpPr>
        <p:spPr>
          <a:xfrm>
            <a:off x="1919532" y="2124570"/>
            <a:ext cx="3844774" cy="188265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-US" dirty="0"/>
              <a:t>Classification Method 2</a:t>
            </a:r>
            <a:br>
              <a:rPr lang="en-US" dirty="0"/>
            </a:br>
            <a:r>
              <a:rPr lang="en-US" dirty="0"/>
              <a:t>Random Forest</a:t>
            </a:r>
            <a:br>
              <a:rPr lang="en-US" dirty="0"/>
            </a:br>
            <a:br>
              <a:rPr lang="en-US" dirty="0"/>
            </a:br>
            <a:endParaRPr dirty="0"/>
          </a:p>
        </p:txBody>
      </p:sp>
      <p:sp>
        <p:nvSpPr>
          <p:cNvPr id="100" name="Google Shape;100;p15"/>
          <p:cNvSpPr txBox="1"/>
          <p:nvPr/>
        </p:nvSpPr>
        <p:spPr>
          <a:xfrm>
            <a:off x="0" y="1798400"/>
            <a:ext cx="1527600" cy="15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D9DCE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3</a:t>
            </a:r>
            <a:endParaRPr sz="6000" dirty="0">
              <a:solidFill>
                <a:srgbClr val="D9DCE6"/>
              </a:solidFill>
              <a:latin typeface="Frank Ruhl Libre Light"/>
              <a:ea typeface="Frank Ruhl Libre Light"/>
              <a:cs typeface="Frank Ruhl Libre Light"/>
              <a:sym typeface="Frank Ruhl Libre Light"/>
            </a:endParaRPr>
          </a:p>
        </p:txBody>
      </p:sp>
    </p:spTree>
    <p:extLst>
      <p:ext uri="{BB962C8B-B14F-4D97-AF65-F5344CB8AC3E}">
        <p14:creationId xmlns:p14="http://schemas.microsoft.com/office/powerpoint/2010/main" val="1036324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F9DDBB-887A-4E7A-B251-7903C6EFB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265" y="2326085"/>
            <a:ext cx="1341900" cy="1876324"/>
          </a:xfrm>
        </p:spPr>
        <p:txBody>
          <a:bodyPr/>
          <a:lstStyle/>
          <a:p>
            <a:r>
              <a:rPr lang="en-US" dirty="0"/>
              <a:t>Note:</a:t>
            </a:r>
          </a:p>
        </p:txBody>
      </p:sp>
      <p:sp>
        <p:nvSpPr>
          <p:cNvPr id="5" name="Google Shape;112;p17">
            <a:extLst>
              <a:ext uri="{FF2B5EF4-FFF2-40B4-BE49-F238E27FC236}">
                <a16:creationId xmlns:a16="http://schemas.microsoft.com/office/drawing/2014/main" id="{CA283E97-9FA5-40D0-BAEC-83C24425D709}"/>
              </a:ext>
            </a:extLst>
          </p:cNvPr>
          <p:cNvSpPr txBox="1">
            <a:spLocks/>
          </p:cNvSpPr>
          <p:nvPr/>
        </p:nvSpPr>
        <p:spPr>
          <a:xfrm>
            <a:off x="2037908" y="1683327"/>
            <a:ext cx="5680706" cy="2519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D9DCE6"/>
              </a:buClr>
              <a:buSzPts val="1400"/>
              <a:buFont typeface="Frank Ruhl Libre Light"/>
              <a:buChar char="◎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1pPr>
            <a:lvl2pPr marL="914400" marR="0" lvl="1" indent="-3175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1400"/>
              <a:buFont typeface="Frank Ruhl Libre Light"/>
              <a:buChar char="◎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2pPr>
            <a:lvl3pPr marL="1371600" marR="0" lvl="2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3pPr>
            <a:lvl4pPr marL="1828800" marR="0" lvl="3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●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4pPr>
            <a:lvl5pPr marL="2286000" marR="0" lvl="4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○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5pPr>
            <a:lvl6pPr marL="2743200" marR="0" lvl="5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6pPr>
            <a:lvl7pPr marL="3200400" marR="0" lvl="6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●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7pPr>
            <a:lvl8pPr marL="3657600" marR="0" lvl="7" indent="-355600" algn="l" rtl="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○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8pPr>
            <a:lvl9pPr marL="4114800" marR="0" lvl="8" indent="-355600" algn="l" rtl="0">
              <a:lnSpc>
                <a:spcPct val="114000"/>
              </a:lnSpc>
              <a:spcBef>
                <a:spcPts val="800"/>
              </a:spcBef>
              <a:spcAft>
                <a:spcPts val="80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 b="0" i="0" u="none" strike="noStrike" cap="none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9pPr>
          </a:lstStyle>
          <a:p>
            <a:r>
              <a:rPr lang="en-US" sz="1400" dirty="0">
                <a:solidFill>
                  <a:schemeClr val="bg2"/>
                </a:solidFill>
              </a:rPr>
              <a:t>Since the dataset is huge, my computer can only implement a very simple random forest algorithm and it takes about 5 mins to complete.</a:t>
            </a:r>
          </a:p>
          <a:p>
            <a:endParaRPr lang="en-US" altLang="zh-CN" sz="1400" dirty="0">
              <a:solidFill>
                <a:schemeClr val="bg2"/>
              </a:solidFill>
            </a:endParaRPr>
          </a:p>
          <a:p>
            <a:endParaRPr lang="en-US" altLang="zh-CN" sz="1400" dirty="0">
              <a:solidFill>
                <a:schemeClr val="bg2"/>
              </a:solidFill>
            </a:endParaRPr>
          </a:p>
          <a:p>
            <a:r>
              <a:rPr lang="en-US" sz="1400" dirty="0">
                <a:solidFill>
                  <a:schemeClr val="bg2"/>
                </a:solidFill>
              </a:rPr>
              <a:t>My plan is trying to complete a larger random forest model with options like boosting, bagging on Google </a:t>
            </a:r>
            <a:r>
              <a:rPr lang="en-US" sz="1400" dirty="0" err="1">
                <a:solidFill>
                  <a:schemeClr val="bg2"/>
                </a:solidFill>
              </a:rPr>
              <a:t>Colab</a:t>
            </a:r>
            <a:r>
              <a:rPr lang="en-US" sz="1400" dirty="0">
                <a:solidFill>
                  <a:schemeClr val="bg2"/>
                </a:solidFill>
              </a:rPr>
              <a:t> in the future.</a:t>
            </a:r>
          </a:p>
          <a:p>
            <a:endParaRPr lang="en-US" altLang="zh-CN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4724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t="6016" b="6016"/>
          <a:stretch/>
        </p:blipFill>
        <p:spPr>
          <a:xfrm>
            <a:off x="605400" y="605475"/>
            <a:ext cx="7933200" cy="3925500"/>
          </a:xfrm>
          <a:prstGeom prst="rect">
            <a:avLst/>
          </a:prstGeom>
          <a:noFill/>
          <a:ln>
            <a:noFill/>
          </a:ln>
          <a:effectLst>
            <a:outerShdw blurRad="285750" dist="9525" algn="bl" rotWithShape="0">
              <a:srgbClr val="010E1B">
                <a:alpha val="50000"/>
              </a:srgbClr>
            </a:outerShdw>
          </a:effectLst>
        </p:spPr>
      </p:pic>
      <p:sp>
        <p:nvSpPr>
          <p:cNvPr id="164" name="Google Shape;164;p22"/>
          <p:cNvSpPr txBox="1">
            <a:spLocks noGrp="1"/>
          </p:cNvSpPr>
          <p:nvPr>
            <p:ph type="title" idx="4294967295"/>
          </p:nvPr>
        </p:nvSpPr>
        <p:spPr>
          <a:xfrm>
            <a:off x="605325" y="899150"/>
            <a:ext cx="7933200" cy="54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WANT BIG IMPACT?</a:t>
            </a:r>
            <a:endParaRPr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 BIG IMAGE.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7695C6-40C3-4D75-ABA8-1FB634B7F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50" y="597181"/>
            <a:ext cx="7933200" cy="39843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B1C8F41-6DDF-4C3A-80B6-AAF43B6D14BF}"/>
              </a:ext>
            </a:extLst>
          </p:cNvPr>
          <p:cNvSpPr txBox="1"/>
          <p:nvPr/>
        </p:nvSpPr>
        <p:spPr>
          <a:xfrm>
            <a:off x="1158911" y="899150"/>
            <a:ext cx="6740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Here is the code I used to create a random forest with only 1000 trees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30416E-05D6-4733-AC7C-F6BC21903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7509" y="1546349"/>
            <a:ext cx="6123658" cy="14641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C0FE77-2FA7-4B07-B7F3-8DB099E6A5F9}"/>
              </a:ext>
            </a:extLst>
          </p:cNvPr>
          <p:cNvSpPr txBox="1"/>
          <p:nvPr/>
        </p:nvSpPr>
        <p:spPr>
          <a:xfrm>
            <a:off x="1158911" y="3396274"/>
            <a:ext cx="67408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Since it’s already a pretty large model, so I did not plot the random forest.</a:t>
            </a:r>
          </a:p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We can see that with Random Forest model, we can achieve 83.6% accuracy.</a:t>
            </a:r>
          </a:p>
        </p:txBody>
      </p:sp>
    </p:spTree>
    <p:extLst>
      <p:ext uri="{BB962C8B-B14F-4D97-AF65-F5344CB8AC3E}">
        <p14:creationId xmlns:p14="http://schemas.microsoft.com/office/powerpoint/2010/main" val="2455935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t="6016" b="6016"/>
          <a:stretch/>
        </p:blipFill>
        <p:spPr>
          <a:xfrm>
            <a:off x="605400" y="605475"/>
            <a:ext cx="7933200" cy="3925500"/>
          </a:xfrm>
          <a:prstGeom prst="rect">
            <a:avLst/>
          </a:prstGeom>
          <a:noFill/>
          <a:ln>
            <a:noFill/>
          </a:ln>
          <a:effectLst>
            <a:outerShdw blurRad="285750" dist="9525" algn="bl" rotWithShape="0">
              <a:srgbClr val="010E1B">
                <a:alpha val="50000"/>
              </a:srgbClr>
            </a:outerShdw>
          </a:effectLst>
        </p:spPr>
      </p:pic>
      <p:sp>
        <p:nvSpPr>
          <p:cNvPr id="164" name="Google Shape;164;p22"/>
          <p:cNvSpPr txBox="1">
            <a:spLocks noGrp="1"/>
          </p:cNvSpPr>
          <p:nvPr>
            <p:ph type="title" idx="4294967295"/>
          </p:nvPr>
        </p:nvSpPr>
        <p:spPr>
          <a:xfrm>
            <a:off x="605325" y="899150"/>
            <a:ext cx="7933200" cy="54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WANT BIG IMPACT?</a:t>
            </a:r>
            <a:endParaRPr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 BIG IMAGE.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7695C6-40C3-4D75-ABA8-1FB634B7F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50" y="597181"/>
            <a:ext cx="7933200" cy="39843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62A407-4DB7-4CCA-9332-FAA20BD8F77D}"/>
              </a:ext>
            </a:extLst>
          </p:cNvPr>
          <p:cNvSpPr txBox="1"/>
          <p:nvPr/>
        </p:nvSpPr>
        <p:spPr>
          <a:xfrm>
            <a:off x="1320614" y="901829"/>
            <a:ext cx="3961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ROC curve and AUROC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B8F618-D9DA-4FC9-B390-4A464A7802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483" y="1209606"/>
            <a:ext cx="4218734" cy="328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42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t="6016" b="6016"/>
          <a:stretch/>
        </p:blipFill>
        <p:spPr>
          <a:xfrm>
            <a:off x="605400" y="605475"/>
            <a:ext cx="7933200" cy="3925500"/>
          </a:xfrm>
          <a:prstGeom prst="rect">
            <a:avLst/>
          </a:prstGeom>
          <a:noFill/>
          <a:ln>
            <a:noFill/>
          </a:ln>
          <a:effectLst>
            <a:outerShdw blurRad="285750" dist="9525" algn="bl" rotWithShape="0">
              <a:srgbClr val="010E1B">
                <a:alpha val="50000"/>
              </a:srgbClr>
            </a:outerShdw>
          </a:effectLst>
        </p:spPr>
      </p:pic>
      <p:sp>
        <p:nvSpPr>
          <p:cNvPr id="164" name="Google Shape;164;p22"/>
          <p:cNvSpPr txBox="1">
            <a:spLocks noGrp="1"/>
          </p:cNvSpPr>
          <p:nvPr>
            <p:ph type="title" idx="4294967295"/>
          </p:nvPr>
        </p:nvSpPr>
        <p:spPr>
          <a:xfrm>
            <a:off x="605325" y="899150"/>
            <a:ext cx="7933200" cy="54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chemeClr val="lt1"/>
                </a:solidFill>
              </a:rPr>
              <a:t>WANT BIG IMPACT?</a:t>
            </a:r>
            <a:endParaRPr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 BIG IMAGE.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7695C6-40C3-4D75-ABA8-1FB634B7F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250" y="597181"/>
            <a:ext cx="7933200" cy="39843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62A407-4DB7-4CCA-9332-FAA20BD8F77D}"/>
              </a:ext>
            </a:extLst>
          </p:cNvPr>
          <p:cNvSpPr txBox="1"/>
          <p:nvPr/>
        </p:nvSpPr>
        <p:spPr>
          <a:xfrm>
            <a:off x="1320614" y="901829"/>
            <a:ext cx="3961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ROC curve For</a:t>
            </a:r>
            <a:r>
              <a:rPr lang="zh-CN" alt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 </a:t>
            </a:r>
            <a:r>
              <a:rPr lang="en-US" altLang="zh-CN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Class</a:t>
            </a:r>
            <a:r>
              <a:rPr lang="zh-CN" alt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 </a:t>
            </a:r>
            <a:r>
              <a:rPr lang="en-US" altLang="zh-CN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=</a:t>
            </a:r>
            <a:r>
              <a:rPr lang="zh-CN" altLang="en-US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 </a:t>
            </a:r>
            <a:r>
              <a:rPr lang="en-US" altLang="zh-CN" dirty="0">
                <a:solidFill>
                  <a:schemeClr val="bg2"/>
                </a:solidFill>
                <a:latin typeface="Frank Ruhl Libre Light"/>
                <a:cs typeface="Frank Ruhl Libre Light"/>
                <a:sym typeface="Frank Ruhl Libre Light"/>
              </a:rPr>
              <a:t>1</a:t>
            </a:r>
            <a:endParaRPr lang="en-US" dirty="0">
              <a:solidFill>
                <a:schemeClr val="bg2"/>
              </a:solidFill>
              <a:latin typeface="Frank Ruhl Libre Light"/>
              <a:cs typeface="Frank Ruhl Libre Light"/>
              <a:sym typeface="Frank Ruhl Libre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FE3EF5-4600-4512-8036-B2121B0D71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541" y="1217900"/>
            <a:ext cx="3571594" cy="313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5034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>
            <a:spLocks noGrp="1"/>
          </p:cNvSpPr>
          <p:nvPr>
            <p:ph type="ctrTitle" idx="4294967295"/>
          </p:nvPr>
        </p:nvSpPr>
        <p:spPr>
          <a:xfrm>
            <a:off x="685800" y="605900"/>
            <a:ext cx="5288100" cy="894900"/>
          </a:xfrm>
          <a:prstGeom prst="rect">
            <a:avLst/>
          </a:prstGeom>
          <a:effectLst>
            <a:outerShdw blurRad="171450" dist="9525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FDF6DA"/>
                </a:solidFill>
              </a:rPr>
              <a:t>Conclusion:</a:t>
            </a:r>
            <a:endParaRPr sz="6000" dirty="0">
              <a:solidFill>
                <a:srgbClr val="FDF6DA"/>
              </a:solidFill>
            </a:endParaRPr>
          </a:p>
        </p:txBody>
      </p:sp>
      <p:sp>
        <p:nvSpPr>
          <p:cNvPr id="235" name="Google Shape;235;p27"/>
          <p:cNvSpPr txBox="1">
            <a:spLocks noGrp="1"/>
          </p:cNvSpPr>
          <p:nvPr>
            <p:ph type="ctrTitle" idx="4294967295"/>
          </p:nvPr>
        </p:nvSpPr>
        <p:spPr>
          <a:xfrm>
            <a:off x="685800" y="1963271"/>
            <a:ext cx="7593105" cy="2196352"/>
          </a:xfrm>
          <a:prstGeom prst="rect">
            <a:avLst/>
          </a:prstGeom>
          <a:effectLst>
            <a:outerShdw blurRad="171450" dist="9525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4000" dirty="0">
                <a:solidFill>
                  <a:srgbClr val="FDF6DA"/>
                </a:solidFill>
              </a:rPr>
              <a:t>By Random Forest, we can achieve a better accuracy 83.65 %.</a:t>
            </a:r>
          </a:p>
        </p:txBody>
      </p:sp>
      <p:sp>
        <p:nvSpPr>
          <p:cNvPr id="237" name="Google Shape;237;p27"/>
          <p:cNvSpPr txBox="1">
            <a:spLocks noGrp="1"/>
          </p:cNvSpPr>
          <p:nvPr>
            <p:ph type="subTitle" idx="4294967295"/>
          </p:nvPr>
        </p:nvSpPr>
        <p:spPr>
          <a:xfrm>
            <a:off x="773061" y="3613166"/>
            <a:ext cx="7593104" cy="100892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solidFill>
                  <a:srgbClr val="FFFFFF"/>
                </a:solidFill>
              </a:rPr>
              <a:t>However, since Random Forest is a much complicated model compared with Decision Tree, and the accuracy does NOT increase by a large amount, so I think a </a:t>
            </a:r>
            <a:r>
              <a:rPr lang="en-US" altLang="zh-CN" sz="1800" dirty="0">
                <a:solidFill>
                  <a:srgbClr val="FFFFFF"/>
                </a:solidFill>
              </a:rPr>
              <a:t>normal Decision Trees will be better for real-life implementation.</a:t>
            </a:r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239" name="Google Shape;239;p27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6084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ctrTitle"/>
          </p:nvPr>
        </p:nvSpPr>
        <p:spPr>
          <a:xfrm>
            <a:off x="1991250" y="1990100"/>
            <a:ext cx="3615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/>
              <a:t>Data visualization</a:t>
            </a:r>
            <a:br>
              <a:rPr lang="en-US" dirty="0"/>
            </a:br>
            <a:endParaRPr dirty="0"/>
          </a:p>
        </p:txBody>
      </p:sp>
      <p:sp>
        <p:nvSpPr>
          <p:cNvPr id="100" name="Google Shape;100;p15"/>
          <p:cNvSpPr txBox="1"/>
          <p:nvPr/>
        </p:nvSpPr>
        <p:spPr>
          <a:xfrm>
            <a:off x="0" y="1798400"/>
            <a:ext cx="1527600" cy="15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D9DCE6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1</a:t>
            </a:r>
            <a:endParaRPr sz="6000">
              <a:solidFill>
                <a:srgbClr val="D9DCE6"/>
              </a:solidFill>
              <a:latin typeface="Frank Ruhl Libre Light"/>
              <a:ea typeface="Frank Ruhl Libre Light"/>
              <a:cs typeface="Frank Ruhl Libre Light"/>
              <a:sym typeface="Frank Ruhl Libre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522702" y="2051940"/>
            <a:ext cx="1210236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algn="l"/>
            <a:r>
              <a:rPr lang="en-US" dirty="0"/>
              <a:t> Data visualization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2065694" y="1663844"/>
            <a:ext cx="5661882" cy="31784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r>
              <a:rPr lang="en-US" sz="1800" dirty="0"/>
              <a:t>Since we want to model 3 features, we can plot a 3-D graph with x-axis as “bin”, y-axis as “retry”, and z-axis as “Approval%”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endParaRPr lang="en-US" sz="18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r>
              <a:rPr lang="en-US" sz="1800" dirty="0"/>
              <a:t>In addition, we need to plot the density of where Approval% is most likely to be 1.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endParaRPr lang="en-US" sz="1800"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29A98-DD4A-4D60-A1B9-3AD342EC9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241" y="2052000"/>
            <a:ext cx="1265407" cy="3091500"/>
          </a:xfrm>
        </p:spPr>
        <p:txBody>
          <a:bodyPr/>
          <a:lstStyle/>
          <a:p>
            <a:pPr algn="l"/>
            <a:r>
              <a:rPr lang="en-US" sz="2000" dirty="0"/>
              <a:t>Here is the 3</a:t>
            </a:r>
            <a:r>
              <a:rPr lang="en-US" altLang="zh-CN" sz="2000" dirty="0"/>
              <a:t>-D Plot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F0CA8A-C9DB-4331-B40F-8777671E8D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F5F7E6-277A-48A7-B7BB-3A9824379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997" y="766422"/>
            <a:ext cx="5195806" cy="361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43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8BD60-6AD6-41A7-8CDF-7A49199F9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75" y="923365"/>
            <a:ext cx="1722784" cy="3507899"/>
          </a:xfrm>
        </p:spPr>
        <p:txBody>
          <a:bodyPr/>
          <a:lstStyle/>
          <a:p>
            <a:pPr algn="l"/>
            <a:r>
              <a:rPr lang="en-US" b="0" dirty="0"/>
              <a:t>Note: </a:t>
            </a:r>
            <a:br>
              <a:rPr lang="en-US" b="0" dirty="0"/>
            </a:br>
            <a:br>
              <a:rPr lang="en-US" b="0" dirty="0"/>
            </a:br>
            <a:r>
              <a:rPr lang="en-US" b="0" dirty="0"/>
              <a:t>the “more red” parts of the graph </a:t>
            </a:r>
            <a:br>
              <a:rPr lang="en-US" b="0" dirty="0"/>
            </a:br>
            <a:br>
              <a:rPr lang="en-US" b="0" dirty="0"/>
            </a:br>
            <a:r>
              <a:rPr lang="en-US" b="0" dirty="0"/>
              <a:t>Approval = 1 is more dense. </a:t>
            </a:r>
            <a:br>
              <a:rPr lang="en-US" b="0" dirty="0"/>
            </a:br>
            <a:r>
              <a:rPr lang="en-US" b="0" dirty="0">
                <a:solidFill>
                  <a:schemeClr val="tx2"/>
                </a:solidFill>
              </a:rPr>
              <a:t>-----------------------</a:t>
            </a:r>
            <a:br>
              <a:rPr lang="en-US" b="0" dirty="0"/>
            </a:br>
            <a:r>
              <a:rPr lang="en-US" b="0" dirty="0"/>
              <a:t>The “more blue” parts of the graph</a:t>
            </a:r>
            <a:br>
              <a:rPr lang="en-US" b="0" dirty="0"/>
            </a:br>
            <a:br>
              <a:rPr lang="en-US" b="0" dirty="0"/>
            </a:br>
            <a:r>
              <a:rPr lang="en-US" b="0" dirty="0"/>
              <a:t>Approval = 0 is more likely occur.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9C7A5C-8AF9-4798-9C7F-A6BFAA80ED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EA881E-052D-4D4B-BA61-26598FEF3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059" y="842682"/>
            <a:ext cx="4795881" cy="333262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1612316-F395-4185-8908-F16CCAC0CAF6}"/>
              </a:ext>
            </a:extLst>
          </p:cNvPr>
          <p:cNvCxnSpPr/>
          <p:nvPr/>
        </p:nvCxnSpPr>
        <p:spPr>
          <a:xfrm>
            <a:off x="887506" y="1900518"/>
            <a:ext cx="0" cy="215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7BF1AD1-4879-4420-A45F-BABDA4C5D677}"/>
              </a:ext>
            </a:extLst>
          </p:cNvPr>
          <p:cNvCxnSpPr/>
          <p:nvPr/>
        </p:nvCxnSpPr>
        <p:spPr>
          <a:xfrm>
            <a:off x="887506" y="3370730"/>
            <a:ext cx="0" cy="215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7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3722725" y="1608150"/>
            <a:ext cx="4699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DF6DA"/>
                </a:solidFill>
              </a:rPr>
              <a:t>BIG CONCEPT</a:t>
            </a:r>
            <a:endParaRPr sz="6000" dirty="0">
              <a:solidFill>
                <a:srgbClr val="FDF6DA"/>
              </a:solidFill>
            </a:endParaRPr>
          </a:p>
        </p:txBody>
      </p:sp>
      <p:grpSp>
        <p:nvGrpSpPr>
          <p:cNvPr id="120" name="Google Shape;120;p18"/>
          <p:cNvGrpSpPr/>
          <p:nvPr/>
        </p:nvGrpSpPr>
        <p:grpSpPr>
          <a:xfrm>
            <a:off x="1291544" y="1123522"/>
            <a:ext cx="1840997" cy="1840987"/>
            <a:chOff x="6643075" y="3664250"/>
            <a:chExt cx="407950" cy="407975"/>
          </a:xfrm>
        </p:grpSpPr>
        <p:sp>
          <p:nvSpPr>
            <p:cNvPr id="121" name="Google Shape;12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18"/>
          <p:cNvGrpSpPr/>
          <p:nvPr/>
        </p:nvGrpSpPr>
        <p:grpSpPr>
          <a:xfrm rot="-587347">
            <a:off x="1183544" y="3204300"/>
            <a:ext cx="756889" cy="756846"/>
            <a:chOff x="576250" y="4319400"/>
            <a:chExt cx="442075" cy="442050"/>
          </a:xfrm>
        </p:grpSpPr>
        <p:sp>
          <p:nvSpPr>
            <p:cNvPr id="124" name="Google Shape;12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" name="Google Shape;128;p18"/>
          <p:cNvSpPr/>
          <p:nvPr/>
        </p:nvSpPr>
        <p:spPr>
          <a:xfrm>
            <a:off x="851504" y="1548807"/>
            <a:ext cx="287750" cy="27479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/>
          <p:nvPr/>
        </p:nvSpPr>
        <p:spPr>
          <a:xfrm rot="2697479">
            <a:off x="2747802" y="2955516"/>
            <a:ext cx="436838" cy="41710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3093385" y="2717391"/>
            <a:ext cx="174983" cy="16711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8"/>
          <p:cNvSpPr/>
          <p:nvPr/>
        </p:nvSpPr>
        <p:spPr>
          <a:xfrm rot="1280255">
            <a:off x="652129" y="2377597"/>
            <a:ext cx="174931" cy="16712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4576" y="2051940"/>
            <a:ext cx="1972218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Find a way to </a:t>
            </a:r>
            <a:br>
              <a:rPr lang="en-US" sz="1800" dirty="0"/>
            </a:br>
            <a:r>
              <a:rPr lang="en-US" sz="1800" dirty="0"/>
              <a:t>separate </a:t>
            </a:r>
            <a:br>
              <a:rPr lang="en-US" sz="1800" dirty="0"/>
            </a:br>
            <a:r>
              <a:rPr lang="en-US" sz="1800" dirty="0"/>
              <a:t>the “reddest” part!</a:t>
            </a:r>
            <a:endParaRPr sz="1800" dirty="0"/>
          </a:p>
        </p:txBody>
      </p:sp>
      <p:sp>
        <p:nvSpPr>
          <p:cNvPr id="140" name="Google Shape;140;p19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37BF0A-EF28-4626-832A-437A19D14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3518" y="798279"/>
            <a:ext cx="5616459" cy="338557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877334" y="2237356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Note</a:t>
            </a:r>
            <a:endParaRPr dirty="0"/>
          </a:p>
        </p:txBody>
      </p:sp>
      <p:sp>
        <p:nvSpPr>
          <p:cNvPr id="149" name="Google Shape;149;p20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67A5B-65C9-4F71-947C-AADC13D27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19234" y="1025999"/>
            <a:ext cx="5355942" cy="3303953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The plot here agree with Arjun’s result. He analyzed the approval% by splitting “bin” into many 2-digit pairs. 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He found the same pattern as shown in this </a:t>
            </a:r>
            <a:r>
              <a:rPr lang="en-US" dirty="0" err="1"/>
              <a:t>grahp</a:t>
            </a:r>
            <a:r>
              <a:rPr lang="en-US" dirty="0"/>
              <a:t>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14B2E1-CEEA-4FA4-B2C6-1E63650B0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369" y="1601879"/>
            <a:ext cx="2924991" cy="23605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tav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977</Words>
  <Application>Microsoft Office PowerPoint</Application>
  <PresentationFormat>On-screen Show (16:9)</PresentationFormat>
  <Paragraphs>118</Paragraphs>
  <Slides>25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IBM Plex Sans Condensed</vt:lpstr>
      <vt:lpstr>Arial</vt:lpstr>
      <vt:lpstr>Frank Ruhl Libre Light</vt:lpstr>
      <vt:lpstr>Octavia template</vt:lpstr>
      <vt:lpstr>Project Summary April 16, 2020</vt:lpstr>
      <vt:lpstr>Background</vt:lpstr>
      <vt:lpstr>Data visualization </vt:lpstr>
      <vt:lpstr> Data visualization</vt:lpstr>
      <vt:lpstr>Here is the 3-D Plot</vt:lpstr>
      <vt:lpstr>Note:   the “more red” parts of the graph   Approval = 1 is more dense.  ----------------------- The “more blue” parts of the graph  Approval = 0 is more likely occur.</vt:lpstr>
      <vt:lpstr>BIG CONCEPT</vt:lpstr>
      <vt:lpstr>Find a way to  separate  the “reddest” part!</vt:lpstr>
      <vt:lpstr>Note</vt:lpstr>
      <vt:lpstr>Classification Method 1 Decision tree  </vt:lpstr>
      <vt:lpstr>PowerPoint Presentation</vt:lpstr>
      <vt:lpstr>WANT BIG IMPACT? USE BIG IMAGE.</vt:lpstr>
      <vt:lpstr>WANT BIG IMPACT? USE BIG IMAGE.</vt:lpstr>
      <vt:lpstr>WANT BIG IMPACT? USE BIG IMAGE.</vt:lpstr>
      <vt:lpstr>WANT BIG IMPACT? USE BIG IMAGE.</vt:lpstr>
      <vt:lpstr>Conclusion:</vt:lpstr>
      <vt:lpstr>WANT BIG IMPACT? USE BIG IMAGE.</vt:lpstr>
      <vt:lpstr>WANT BIG IMPACT? USE BIG IMAGE.</vt:lpstr>
      <vt:lpstr>Comment:</vt:lpstr>
      <vt:lpstr>Classification Method 2 Random Forest  </vt:lpstr>
      <vt:lpstr>Note:</vt:lpstr>
      <vt:lpstr>WANT BIG IMPACT? USE BIG IMAGE.</vt:lpstr>
      <vt:lpstr>WANT BIG IMPACT? USE BIG IMAGE.</vt:lpstr>
      <vt:lpstr>WANT BIG IMPACT? USE BIG IMAGE.</vt:lpstr>
      <vt:lpstr>Conclusion: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Summary April 16, 2020</dc:title>
  <dc:creator>Zechang Liu</dc:creator>
  <cp:lastModifiedBy>Zechang Liu</cp:lastModifiedBy>
  <cp:revision>16</cp:revision>
  <dcterms:modified xsi:type="dcterms:W3CDTF">2020-04-16T20:20:55Z</dcterms:modified>
</cp:coreProperties>
</file>